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1"/>
  </p:notesMasterIdLst>
  <p:handoutMasterIdLst>
    <p:handoutMasterId r:id="rId32"/>
  </p:handoutMasterIdLst>
  <p:sldIdLst>
    <p:sldId id="446" r:id="rId16"/>
    <p:sldId id="495" r:id="rId17"/>
    <p:sldId id="478" r:id="rId18"/>
    <p:sldId id="346" r:id="rId19"/>
    <p:sldId id="351" r:id="rId20"/>
    <p:sldId id="512" r:id="rId21"/>
    <p:sldId id="501" r:id="rId22"/>
    <p:sldId id="3848" r:id="rId23"/>
    <p:sldId id="3849" r:id="rId24"/>
    <p:sldId id="477" r:id="rId25"/>
    <p:sldId id="483" r:id="rId26"/>
    <p:sldId id="508" r:id="rId27"/>
    <p:sldId id="507" r:id="rId28"/>
    <p:sldId id="486" r:id="rId29"/>
    <p:sldId id="493" r:id="rId3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CB70D-0E1F-4E97-9740-747DBCDE5F4E}" v="1" dt="2024-01-18T19:56:23.248"/>
    <p1510:client id="{8144A98B-36E1-4A8C-9B5E-0EF64476C029}" v="54" dt="2024-01-17T17:56:38.480"/>
    <p1510:client id="{B8B649EC-9533-8158-4B80-665588681523}" v="3" dt="2024-01-17T18:22:24.982"/>
    <p1510:client id="{E38BC85A-B3B5-B0E3-E34D-CF9E75EC5C1E}" v="1" dt="2024-01-17T18:23:03.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94667"/>
  </p:normalViewPr>
  <p:slideViewPr>
    <p:cSldViewPr snapToGrid="0">
      <p:cViewPr varScale="1">
        <p:scale>
          <a:sx n="137" d="100"/>
          <a:sy n="137" d="100"/>
        </p:scale>
        <p:origin x="144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2A0105A-033A-4D72-ADA2-3B675DE50621}" type="presOf" srcId="{4B14F3DA-92D8-4BDF-9ABF-361BC54A0CC1}" destId="{9DA41DBB-897B-4E29-83F5-39F6BE8FB510}"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17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25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a:t>
          </a:r>
          <a:r>
            <a:rPr lang="en-US" sz="1800" b="1" u="sng" dirty="0"/>
            <a:t>7,200,507</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FY25 accommodates a student population that is projected to be </a:t>
          </a:r>
          <a:r>
            <a:rPr lang="en-US" sz="1800" b="1" u="sng" dirty="0"/>
            <a:t>423</a:t>
          </a:r>
          <a:r>
            <a:rPr lang="en-US" sz="1800" dirty="0"/>
            <a:t> students, which is a increase/decrease of </a:t>
          </a:r>
          <a:r>
            <a:rPr lang="en-US" sz="1800" b="1" u="sng" dirty="0"/>
            <a:t>6</a:t>
          </a:r>
          <a:r>
            <a:rPr lang="en-US" sz="1800" dirty="0"/>
            <a:t> students from FY24.</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B2BDCA58-ACF9-4F7E-ABDF-67E926DDE324}" type="presOf" srcId="{D3B93A99-69D9-436A-9036-F51BD25449E7}" destId="{06155CF6-0B61-4A49-8ED9-2282E530FBBC}" srcOrd="0" destOrd="0" presId="urn:microsoft.com/office/officeart/2018/2/layout/IconVerticalSolidList"/>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7"/>
                <a:satOff val="73524"/>
                <a:lumOff val="-1764"/>
                <a:alphaOff val="0"/>
                <a:satMod val="103000"/>
                <a:lumMod val="102000"/>
                <a:tint val="94000"/>
              </a:schemeClr>
            </a:gs>
            <a:gs pos="50000">
              <a:schemeClr val="accent5">
                <a:hueOff val="-4409237"/>
                <a:satOff val="73524"/>
                <a:lumOff val="-1764"/>
                <a:alphaOff val="0"/>
                <a:satMod val="110000"/>
                <a:lumMod val="100000"/>
                <a:shade val="100000"/>
              </a:schemeClr>
            </a:gs>
            <a:gs pos="100000">
              <a:schemeClr val="accent5">
                <a:hueOff val="-4409237"/>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7"/>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25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17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a:t>
          </a:r>
          <a:r>
            <a:rPr lang="en-US" sz="1800" b="1" u="sng" kern="1200" dirty="0"/>
            <a:t>7,200,507</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FY25 accommodates a student population that is projected to be </a:t>
          </a:r>
          <a:r>
            <a:rPr lang="en-US" sz="1800" b="1" u="sng" kern="1200" dirty="0"/>
            <a:t>423</a:t>
          </a:r>
          <a:r>
            <a:rPr lang="en-US" sz="1800" kern="1200" dirty="0"/>
            <a:t> students, which is a increase/decrease of </a:t>
          </a:r>
          <a:r>
            <a:rPr lang="en-US" sz="1800" b="1" u="sng" kern="1200" dirty="0"/>
            <a:t>6</a:t>
          </a:r>
          <a:r>
            <a:rPr lang="en-US" sz="1800" kern="1200" dirty="0"/>
            <a:t> students from FY24.</a:t>
          </a:r>
        </a:p>
      </dsp:txBody>
      <dsp:txXfrm>
        <a:off x="496738" y="3852241"/>
        <a:ext cx="8404942" cy="64781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1/31/24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1/31/24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You should have a copy of our updated strategic plan </a:t>
            </a:r>
            <a:r>
              <a:rPr lang="en-US" b="1" u="sng"/>
              <a:t>(please make copies to be distributed to team). </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a:p>
        </p:txBody>
      </p:sp>
    </p:spTree>
    <p:extLst>
      <p:ext uri="{BB962C8B-B14F-4D97-AF65-F5344CB8AC3E}">
        <p14:creationId xmlns:p14="http://schemas.microsoft.com/office/powerpoint/2010/main" val="6079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113571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1/31/24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1/31/24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1/31/24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1/31/24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1/31/24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1/31/24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1/31/24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1/31/24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1/31/24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1/31/24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1/31/24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1/31/24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1/31/24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1/31/24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1/31/24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1/31/24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1/31/24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1/31/24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1/31/24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1/31/24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1/31/24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1/31/24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1/31/24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1/31/24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1/31/24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1/31/24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1/31/24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1/31/24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1/31/24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1/31/24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1/31/24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1/31/24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1/31/24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8.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1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chemeClr val="accent6"/>
                </a:solidFill>
                <a:latin typeface="+mj-lt"/>
                <a:ea typeface="+mj-ea"/>
                <a:cs typeface="+mj-cs"/>
              </a:rPr>
              <a:t>Sylvan Hills Middle School</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077218"/>
          </a:xfrm>
          <a:prstGeom prst="rect">
            <a:avLst/>
          </a:prstGeom>
          <a:noFill/>
        </p:spPr>
        <p:txBody>
          <a:bodyPr wrap="square" rtlCol="0">
            <a:spAutoFit/>
          </a:bodyPr>
          <a:lstStyle/>
          <a:p>
            <a:pPr algn="ctr"/>
            <a:r>
              <a:rPr lang="en-US" sz="3200" b="1">
                <a:latin typeface="+mj-lt"/>
              </a:rPr>
              <a:t>Discussion of</a:t>
            </a:r>
          </a:p>
          <a:p>
            <a:pPr algn="ctr"/>
            <a:r>
              <a:rPr lang="en-US" sz="3200" b="1">
                <a:latin typeface="+mj-lt"/>
              </a:rPr>
              <a:t>Budget Allocation</a:t>
            </a: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11</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354485679"/>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a:solidFill>
                <a:srgbClr val="F5F5F5"/>
              </a:solidFill>
            </a:endParaRPr>
          </a:p>
        </p:txBody>
      </p:sp>
      <p:sp>
        <p:nvSpPr>
          <p:cNvPr id="4" name="Title 1"/>
          <p:cNvSpPr txBox="1">
            <a:spLocks/>
          </p:cNvSpPr>
          <p:nvPr/>
        </p:nvSpPr>
        <p:spPr>
          <a:xfrm>
            <a:off x="1981200" y="588209"/>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a:solidFill>
                  <a:sysClr val="windowText" lastClr="000000"/>
                </a:solidFill>
                <a:latin typeface="Calibri"/>
              </a:rPr>
              <a:t>School Allocation</a:t>
            </a:r>
          </a:p>
        </p:txBody>
      </p:sp>
      <p:sp>
        <p:nvSpPr>
          <p:cNvPr id="5" name="TextBox 4"/>
          <p:cNvSpPr txBox="1"/>
          <p:nvPr/>
        </p:nvSpPr>
        <p:spPr>
          <a:xfrm rot="20164409">
            <a:off x="2945116" y="2673179"/>
            <a:ext cx="7057394"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Example</a:t>
            </a:r>
          </a:p>
        </p:txBody>
      </p:sp>
      <p:pic>
        <p:nvPicPr>
          <p:cNvPr id="6" name="Picture 5">
            <a:extLst>
              <a:ext uri="{FF2B5EF4-FFF2-40B4-BE49-F238E27FC236}">
                <a16:creationId xmlns:a16="http://schemas.microsoft.com/office/drawing/2014/main" id="{BA651345-C582-D244-D4BD-B403BBF2FECF}"/>
              </a:ext>
            </a:extLst>
          </p:cNvPr>
          <p:cNvPicPr>
            <a:picLocks noChangeAspect="1"/>
          </p:cNvPicPr>
          <p:nvPr/>
        </p:nvPicPr>
        <p:blipFill>
          <a:blip r:embed="rId3"/>
          <a:stretch>
            <a:fillRect/>
          </a:stretch>
        </p:blipFill>
        <p:spPr>
          <a:xfrm>
            <a:off x="2533650" y="1397000"/>
            <a:ext cx="7124700" cy="4064000"/>
          </a:xfrm>
          <a:prstGeom prst="rect">
            <a:avLst/>
          </a:prstGeom>
        </p:spPr>
      </p:pic>
    </p:spTree>
    <p:extLst>
      <p:ext uri="{BB962C8B-B14F-4D97-AF65-F5344CB8AC3E}">
        <p14:creationId xmlns:p14="http://schemas.microsoft.com/office/powerpoint/2010/main" val="300984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sp>
        <p:nvSpPr>
          <p:cNvPr id="5" name="TextBox 4"/>
          <p:cNvSpPr txBox="1"/>
          <p:nvPr/>
        </p:nvSpPr>
        <p:spPr>
          <a:xfrm rot="20164409">
            <a:off x="3709977" y="3419326"/>
            <a:ext cx="5178344" cy="707886"/>
          </a:xfrm>
          <a:prstGeom prst="rect">
            <a:avLst/>
          </a:prstGeom>
          <a:solidFill>
            <a:schemeClr val="tx1">
              <a:lumMod val="50000"/>
              <a:lumOff val="50000"/>
              <a:alpha val="52000"/>
            </a:schemeClr>
          </a:solidFill>
        </p:spPr>
        <p:txBody>
          <a:bodyPr wrap="square" rtlCol="0">
            <a:spAutoFit/>
          </a:bodyPr>
          <a:lstStyle/>
          <a:p>
            <a:pPr algn="ctr"/>
            <a:r>
              <a:rPr lang="en-US" sz="4000" b="1" dirty="0" err="1">
                <a:ln w="22225">
                  <a:solidFill>
                    <a:schemeClr val="accent2"/>
                  </a:solidFill>
                  <a:prstDash val="solid"/>
                </a:ln>
                <a:solidFill>
                  <a:schemeClr val="accent2">
                    <a:lumMod val="60000"/>
                    <a:lumOff val="40000"/>
                  </a:schemeClr>
                </a:solidFill>
                <a:latin typeface="Calibri" panose="020F0502020204030204" pitchFamily="34" charset="0"/>
                <a:cs typeface="Calibri" panose="020F0502020204030204" pitchFamily="34" charset="0"/>
              </a:rPr>
              <a:t>Eample</a:t>
            </a:r>
            <a:endParaRPr lang="en-US" sz="4000" b="1" dirty="0">
              <a:ln w="22225">
                <a:solidFill>
                  <a:schemeClr val="accent2"/>
                </a:solidFill>
                <a:prstDash val="solid"/>
              </a:ln>
              <a:solidFill>
                <a:schemeClr val="accent2">
                  <a:lumMod val="60000"/>
                  <a:lumOff val="40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F28DC9E-21AF-7B01-4941-3907AA74E43E}"/>
              </a:ext>
            </a:extLst>
          </p:cNvPr>
          <p:cNvPicPr>
            <a:picLocks noChangeAspect="1"/>
          </p:cNvPicPr>
          <p:nvPr/>
        </p:nvPicPr>
        <p:blipFill>
          <a:blip r:embed="rId3"/>
          <a:stretch>
            <a:fillRect/>
          </a:stretch>
        </p:blipFill>
        <p:spPr>
          <a:xfrm>
            <a:off x="2292350" y="673099"/>
            <a:ext cx="7607300" cy="5802345"/>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17</a:t>
            </a:r>
            <a:r>
              <a:rPr lang="en-US" sz="2000" baseline="30000">
                <a:solidFill>
                  <a:schemeClr val="bg2">
                    <a:lumMod val="25000"/>
                  </a:schemeClr>
                </a:solidFill>
              </a:rPr>
              <a:t>th</a:t>
            </a:r>
            <a:r>
              <a:rPr lang="en-US" sz="2000">
                <a:solidFill>
                  <a:schemeClr val="bg2">
                    <a:lumMod val="25000"/>
                  </a:schemeClr>
                </a:solidFill>
              </a:rPr>
              <a:t>-late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(February 26 – March 1)</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15</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14</a:t>
            </a:fld>
            <a:endParaRPr lang="en-US"/>
          </a:p>
        </p:txBody>
      </p:sp>
    </p:spTree>
    <p:extLst>
      <p:ext uri="{BB962C8B-B14F-4D97-AF65-F5344CB8AC3E}">
        <p14:creationId xmlns:p14="http://schemas.microsoft.com/office/powerpoint/2010/main" val="425774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15</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3773763274"/>
              </p:ext>
            </p:extLst>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‘25 GO Team Budget Process</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FY25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4074696" y="92450"/>
            <a:ext cx="6663009" cy="523220"/>
          </a:xfrm>
          <a:prstGeom prst="rect">
            <a:avLst/>
          </a:prstGeom>
          <a:noFill/>
        </p:spPr>
        <p:txBody>
          <a:bodyPr wrap="square" rtlCol="0">
            <a:spAutoFit/>
          </a:bodyPr>
          <a:lstStyle/>
          <a:p>
            <a:pPr algn="ctr"/>
            <a:r>
              <a:rPr lang="en-US" sz="2800" b="1" i="1" dirty="0">
                <a:latin typeface="+mj-lt"/>
              </a:rPr>
              <a:t>Sylvan Hills Strategic Plan </a:t>
            </a:r>
          </a:p>
        </p:txBody>
      </p:sp>
      <p:sp>
        <p:nvSpPr>
          <p:cNvPr id="2" name="TextBox 1"/>
          <p:cNvSpPr txBox="1"/>
          <p:nvPr/>
        </p:nvSpPr>
        <p:spPr>
          <a:xfrm rot="20090449">
            <a:off x="5238096" y="2998113"/>
            <a:ext cx="4336205" cy="861774"/>
          </a:xfrm>
          <a:prstGeom prst="rect">
            <a:avLst/>
          </a:prstGeom>
          <a:noFill/>
        </p:spPr>
        <p:txBody>
          <a:bodyPr wrap="square" rtlCol="0">
            <a:spAutoFit/>
          </a:bodyPr>
          <a:lstStyle/>
          <a:p>
            <a:pPr algn="ctr"/>
            <a:r>
              <a:rPr lang="en-US" sz="5000" b="1">
                <a:ln w="22225">
                  <a:solidFill>
                    <a:schemeClr val="accent2"/>
                  </a:solidFill>
                  <a:prstDash val="solid"/>
                </a:ln>
                <a:solidFill>
                  <a:schemeClr val="accent2"/>
                </a:solidFill>
              </a:rPr>
              <a:t>Example</a:t>
            </a:r>
          </a:p>
        </p:txBody>
      </p:sp>
      <p:sp>
        <p:nvSpPr>
          <p:cNvPr id="8" name="Slide Number Placeholder 7"/>
          <p:cNvSpPr>
            <a:spLocks noGrp="1"/>
          </p:cNvSpPr>
          <p:nvPr>
            <p:ph type="sldNum" sz="quarter" idx="12"/>
          </p:nvPr>
        </p:nvSpPr>
        <p:spPr/>
        <p:txBody>
          <a:bodyPr/>
          <a:lstStyle/>
          <a:p>
            <a:fld id="{3D6C3DC6-EF6E-8948-BFE6-808D46D584D8}" type="slidenum">
              <a:rPr lang="en-US" smtClean="0"/>
              <a:t>7</a:t>
            </a:fld>
            <a:endParaRPr lang="en-US"/>
          </a:p>
        </p:txBody>
      </p:sp>
      <p:pic>
        <p:nvPicPr>
          <p:cNvPr id="5" name="Picture 4">
            <a:extLst>
              <a:ext uri="{FF2B5EF4-FFF2-40B4-BE49-F238E27FC236}">
                <a16:creationId xmlns:a16="http://schemas.microsoft.com/office/drawing/2014/main" id="{AA8C2B50-C660-FE30-E334-F6621ADBD87A}"/>
              </a:ext>
            </a:extLst>
          </p:cNvPr>
          <p:cNvPicPr>
            <a:picLocks noChangeAspect="1"/>
          </p:cNvPicPr>
          <p:nvPr/>
        </p:nvPicPr>
        <p:blipFill>
          <a:blip r:embed="rId4"/>
          <a:stretch>
            <a:fillRect/>
          </a:stretch>
        </p:blipFill>
        <p:spPr>
          <a:xfrm>
            <a:off x="3406233" y="1028700"/>
            <a:ext cx="7772400" cy="5829300"/>
          </a:xfrm>
          <a:prstGeom prst="rect">
            <a:avLst/>
          </a:prstGeom>
        </p:spPr>
      </p:pic>
    </p:spTree>
    <p:extLst>
      <p:ext uri="{BB962C8B-B14F-4D97-AF65-F5344CB8AC3E}">
        <p14:creationId xmlns:p14="http://schemas.microsoft.com/office/powerpoint/2010/main" val="180965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75274" y="261258"/>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800" i="1" dirty="0"/>
              <a:t>Sylvan Hills M.S. </a:t>
            </a:r>
            <a:r>
              <a:rPr lang="en-US" sz="4500" dirty="0">
                <a:solidFill>
                  <a:srgbClr val="D47B22"/>
                </a:solidFill>
                <a:latin typeface="Tenorite"/>
              </a:rPr>
              <a:t>Strategic Plan</a:t>
            </a:r>
          </a:p>
          <a:p>
            <a:pPr algn="ctr" defTabSz="685800">
              <a:defRPr/>
            </a:pPr>
            <a:r>
              <a:rPr lang="en-US" sz="4500" dirty="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2537926" y="2188997"/>
            <a:ext cx="4546854" cy="300082"/>
          </a:xfrm>
          <a:prstGeom prst="rect">
            <a:avLst/>
          </a:prstGeom>
          <a:noFill/>
        </p:spPr>
        <p:txBody>
          <a:bodyPr wrap="square" rtlCol="0">
            <a:spAutoFit/>
          </a:bodyPr>
          <a:lstStyle/>
          <a:p>
            <a:pPr algn="ctr" defTabSz="685800">
              <a:defRPr/>
            </a:pPr>
            <a:r>
              <a:rPr lang="en-US" sz="1350">
                <a:solidFill>
                  <a:prstClr val="black"/>
                </a:solidFill>
                <a:latin typeface="Tenorite"/>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2381737" y="2741599"/>
            <a:ext cx="5244254" cy="2377574"/>
          </a:xfrm>
          <a:prstGeom prst="rect">
            <a:avLst/>
          </a:prstGeom>
          <a:noFill/>
        </p:spPr>
        <p:txBody>
          <a:bodyPr wrap="square" rtlCol="0">
            <a:spAutoFit/>
          </a:bodyPr>
          <a:lstStyle/>
          <a:p>
            <a:pPr defTabSz="685800">
              <a:defRPr/>
            </a:pPr>
            <a:r>
              <a:rPr lang="en-US" sz="1350" dirty="0">
                <a:solidFill>
                  <a:prstClr val="black"/>
                </a:solidFill>
                <a:latin typeface="Tenorite"/>
              </a:rPr>
              <a:t>1.Improve students’ mathematics performance</a:t>
            </a:r>
          </a:p>
          <a:p>
            <a:pPr defTabSz="685800">
              <a:defRPr/>
            </a:pPr>
            <a:r>
              <a:rPr lang="en-US" sz="1350" dirty="0">
                <a:solidFill>
                  <a:prstClr val="black"/>
                </a:solidFill>
                <a:latin typeface="Tenorite"/>
              </a:rPr>
              <a:t>2. Improve students’ reading language arts/ writing performance</a:t>
            </a:r>
          </a:p>
          <a:p>
            <a:pPr defTabSz="685800">
              <a:defRPr/>
            </a:pPr>
            <a:r>
              <a:rPr lang="en-US" sz="1350" dirty="0">
                <a:solidFill>
                  <a:prstClr val="black"/>
                </a:solidFill>
                <a:latin typeface="Tenorite"/>
              </a:rPr>
              <a:t>3. Regularly engage students in research and reflection on personal data and growth </a:t>
            </a:r>
          </a:p>
          <a:p>
            <a:pPr defTabSz="685800">
              <a:defRPr/>
            </a:pPr>
            <a:r>
              <a:rPr lang="en-US" sz="1350" dirty="0">
                <a:solidFill>
                  <a:prstClr val="black"/>
                </a:solidFill>
                <a:latin typeface="Tenorite"/>
              </a:rPr>
              <a:t>4. Provide ongoing professional learning and development opportunities for all faculty/staff</a:t>
            </a:r>
          </a:p>
          <a:p>
            <a:pPr defTabSz="685800">
              <a:defRPr/>
            </a:pPr>
            <a:r>
              <a:rPr lang="en-US" sz="1350" dirty="0">
                <a:solidFill>
                  <a:prstClr val="black"/>
                </a:solidFill>
                <a:latin typeface="Tenorite"/>
              </a:rPr>
              <a:t>5. Consistently inform and engage school families, community and partners</a:t>
            </a:r>
          </a:p>
          <a:p>
            <a:pPr defTabSz="685800">
              <a:defRPr/>
            </a:pPr>
            <a:r>
              <a:rPr lang="en-US" sz="1350" dirty="0">
                <a:solidFill>
                  <a:prstClr val="black"/>
                </a:solidFill>
                <a:latin typeface="Tenorite"/>
              </a:rPr>
              <a:t>6. Recruit and maintain highly talented faculty/staff</a:t>
            </a:r>
          </a:p>
          <a:p>
            <a:pPr defTabSz="685800">
              <a:defRPr/>
            </a:pPr>
            <a:r>
              <a:rPr lang="en-US" sz="1350" dirty="0">
                <a:solidFill>
                  <a:prstClr val="black"/>
                </a:solidFill>
                <a:latin typeface="Tenorite"/>
              </a:rPr>
              <a:t>7. Increase the number of students in higher level and STEM classes</a:t>
            </a:r>
          </a:p>
          <a:p>
            <a:pPr defTabSz="685800">
              <a:defRPr/>
            </a:pPr>
            <a:r>
              <a:rPr lang="en-US" sz="1350" dirty="0">
                <a:solidFill>
                  <a:prstClr val="black"/>
                </a:solidFill>
                <a:latin typeface="Tenorite"/>
              </a:rPr>
              <a:t>8. Continuously align people and resources to maximize impact</a:t>
            </a: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a:solidFill>
                  <a:srgbClr val="0083A9"/>
                </a:solidFill>
                <a:latin typeface="Tenorite"/>
              </a:rPr>
              <a:t>Lower</a:t>
            </a:r>
          </a:p>
        </p:txBody>
      </p:sp>
    </p:spTree>
    <p:extLst>
      <p:ext uri="{BB962C8B-B14F-4D97-AF65-F5344CB8AC3E}">
        <p14:creationId xmlns:p14="http://schemas.microsoft.com/office/powerpoint/2010/main" val="159097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790197881"/>
              </p:ext>
            </p:extLst>
          </p:nvPr>
        </p:nvGraphicFramePr>
        <p:xfrm>
          <a:off x="2230016" y="868108"/>
          <a:ext cx="7873342" cy="6926580"/>
        </p:xfrm>
        <a:graphic>
          <a:graphicData uri="http://schemas.openxmlformats.org/drawingml/2006/table">
            <a:tbl>
              <a:tblPr firstRow="1" bandRow="1">
                <a:tableStyleId>{5C22544A-7EE6-4342-B048-85BDC9FD1C3A}</a:tableStyleId>
              </a:tblPr>
              <a:tblGrid>
                <a:gridCol w="3849982">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350" kern="1200" dirty="0">
                          <a:solidFill>
                            <a:schemeClr val="dk1"/>
                          </a:solidFill>
                          <a:effectLst/>
                          <a:latin typeface="+mn-lt"/>
                          <a:ea typeface="+mn-ea"/>
                          <a:cs typeface="+mn-cs"/>
                        </a:rPr>
                        <a:t>Technology Integration and Digital Literacy Programs</a:t>
                      </a:r>
                      <a:r>
                        <a:rPr lang="en-US" sz="1350" dirty="0">
                          <a:effectLst/>
                        </a:rPr>
                        <a:t> </a:t>
                      </a:r>
                      <a:endParaRPr lang="en-US" sz="1350" dirty="0"/>
                    </a:p>
                  </a:txBody>
                  <a:tcPr/>
                </a:tc>
                <a:tc>
                  <a:txBody>
                    <a:bodyPr/>
                    <a:lstStyle/>
                    <a:p>
                      <a:r>
                        <a:rPr lang="en-US" sz="1350" kern="1200" dirty="0">
                          <a:solidFill>
                            <a:schemeClr val="dk1"/>
                          </a:solidFill>
                          <a:effectLst/>
                          <a:latin typeface="+mn-lt"/>
                          <a:ea typeface="+mn-ea"/>
                          <a:cs typeface="+mn-cs"/>
                        </a:rPr>
                        <a:t>In an increasingly digital world, preparing students with strong digital literacy skills is crucial. Integrating technology into the curriculum enhances engagement, facilitates personalized learning, and equips students with essential 21st-century skills. Investing in updated hardware, software, and professional development for teachers can ensure that middle school students are well-prepared for the demands of the modern workforce.</a:t>
                      </a:r>
                    </a:p>
                  </a:txBody>
                  <a:tcPr/>
                </a:tc>
                <a:extLst>
                  <a:ext uri="{0D108BD9-81ED-4DB2-BD59-A6C34878D82A}">
                    <a16:rowId xmlns:a16="http://schemas.microsoft.com/office/drawing/2014/main" val="10001"/>
                  </a:ext>
                </a:extLst>
              </a:tr>
              <a:tr h="1101087">
                <a:tc>
                  <a:txBody>
                    <a:bodyPr/>
                    <a:lstStyle/>
                    <a:p>
                      <a:pPr algn="ctr"/>
                      <a:r>
                        <a:rPr lang="en-US" sz="1350" kern="1200" dirty="0">
                          <a:solidFill>
                            <a:schemeClr val="dk1"/>
                          </a:solidFill>
                          <a:effectLst/>
                          <a:latin typeface="+mn-lt"/>
                          <a:ea typeface="+mn-ea"/>
                          <a:cs typeface="+mn-cs"/>
                        </a:rPr>
                        <a:t>Social-Emotional Learning (SEL) Initiatives</a:t>
                      </a:r>
                      <a:r>
                        <a:rPr lang="en-US" sz="1800" dirty="0">
                          <a:effectLst/>
                        </a:rPr>
                        <a:t> </a:t>
                      </a:r>
                      <a:endParaRPr lang="en-US" sz="1750" dirty="0"/>
                    </a:p>
                  </a:txBody>
                  <a:tcPr/>
                </a:tc>
                <a:tc>
                  <a:txBody>
                    <a:bodyPr/>
                    <a:lstStyle/>
                    <a:p>
                      <a:r>
                        <a:rPr lang="en-US" sz="1350" kern="1200" dirty="0">
                          <a:solidFill>
                            <a:schemeClr val="dk1"/>
                          </a:solidFill>
                          <a:effectLst/>
                          <a:latin typeface="+mn-lt"/>
                          <a:ea typeface="+mn-ea"/>
                          <a:cs typeface="+mn-cs"/>
                        </a:rPr>
                        <a:t>Middle school is a critical period in students' emotional and social development. Implementing SEL programs helps create a positive and inclusive school environment, fostering emotional resilience, interpersonal skills, and a sense of belonging. Prioritizing SEL can contribute to improved mental health, reduced bullying, and enhanced overall well-being, which in turn can positively impact academic performance and future success.</a:t>
                      </a:r>
                    </a:p>
                  </a:txBody>
                  <a:tcPr/>
                </a:tc>
                <a:extLst>
                  <a:ext uri="{0D108BD9-81ED-4DB2-BD59-A6C34878D82A}">
                    <a16:rowId xmlns:a16="http://schemas.microsoft.com/office/drawing/2014/main" val="10002"/>
                  </a:ext>
                </a:extLst>
              </a:tr>
              <a:tr h="2115244">
                <a:tc>
                  <a:txBody>
                    <a:bodyPr/>
                    <a:lstStyle/>
                    <a:p>
                      <a:pPr algn="ctr"/>
                      <a:r>
                        <a:rPr lang="en-US" sz="1350" kern="1200" dirty="0">
                          <a:solidFill>
                            <a:schemeClr val="dk1"/>
                          </a:solidFill>
                          <a:effectLst/>
                          <a:latin typeface="+mn-lt"/>
                          <a:ea typeface="+mn-ea"/>
                          <a:cs typeface="+mn-cs"/>
                        </a:rPr>
                        <a:t>STEAM (Science, Technology, Engineering, Arts and Mathematics) Education Enhancement</a:t>
                      </a:r>
                      <a:r>
                        <a:rPr lang="en-US" sz="1800" dirty="0">
                          <a:effectLst/>
                        </a:rPr>
                        <a:t> </a:t>
                      </a:r>
                      <a:endParaRPr lang="en-US" sz="175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Given the growing importance of STEAM fields in the job market, strengthening STEAM education in middle schools is essential. This involves not only improving science and math curricula but also encouraging hands-on, project-based learning experiences. Investing in STEAM resources, providing professional development for teachers, and fostering partnerships with industry experts can inspire students to pursue STEAM careers, addressing the demand for a skilled workforce in these critical areas.</a:t>
                      </a:r>
                      <a:r>
                        <a:rPr lang="en-US" sz="1750" baseline="0" dirty="0"/>
                        <a:t>.</a:t>
                      </a: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9</a:t>
            </a:fld>
            <a:endParaRPr lang="en-US"/>
          </a:p>
        </p:txBody>
      </p:sp>
    </p:spTree>
    <p:extLst>
      <p:ext uri="{BB962C8B-B14F-4D97-AF65-F5344CB8AC3E}">
        <p14:creationId xmlns:p14="http://schemas.microsoft.com/office/powerpoint/2010/main" val="42123564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6" ma:contentTypeDescription="Create a new document." ma:contentTypeScope="" ma:versionID="d3e1e996098012709ec36ed5039f1c5c">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9441e7c3fbae7088efd2e25db08152b5"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136758a-e7f7-4029-9cdc-709c7a6ff021">
      <UserInfo>
        <DisplayName>Gibel, Tandra</DisplayName>
        <AccountId>14</AccountId>
        <AccountType/>
      </UserInfo>
      <UserInfo>
        <DisplayName>Smith-Reid, Catrina</DisplayName>
        <AccountId>16</AccountId>
        <AccountType/>
      </UserInfo>
      <UserInfo>
        <DisplayName>Sofianos, Audrey</DisplayName>
        <AccountId>12</AccountId>
        <AccountType/>
      </UserInfo>
    </SharedWithUsers>
  </documentManagement>
</p:properties>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EFFD6436-D782-4102-B058-F04921F6F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60D824-1F42-4605-A966-FFCBCF63520E}">
  <ds:schemaRefs>
    <ds:schemaRef ds:uri="d37e30bb-5f32-4411-a640-0b4044b692bf"/>
    <ds:schemaRef ds:uri="e136758a-e7f7-4029-9cdc-709c7a6ff021"/>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1607</Words>
  <Application>Microsoft Macintosh PowerPoint</Application>
  <PresentationFormat>Widescreen</PresentationFormat>
  <Paragraphs>168</Paragraphs>
  <Slides>15</Slides>
  <Notes>12</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15</vt:i4>
      </vt:variant>
    </vt:vector>
  </HeadingPairs>
  <TitlesOfParts>
    <vt:vector size="35" baseType="lpstr">
      <vt:lpstr>Arial</vt:lpstr>
      <vt:lpstr>Arial Black</vt:lpstr>
      <vt:lpstr>Berlin Sans FB Demi</vt:lpstr>
      <vt:lpstr>Calibri</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Norms</vt:lpstr>
      <vt:lpstr>GO Team Budget Development Process</vt:lpstr>
      <vt:lpstr>PowerPoint Presentation</vt:lpstr>
      <vt:lpstr>Budget Allocation Meeting</vt:lpstr>
      <vt:lpstr>FY25 Budget Development Process</vt:lpstr>
      <vt:lpstr>PowerPoint Presentation</vt:lpstr>
      <vt:lpstr>PowerPoint Presentation</vt:lpstr>
      <vt:lpstr>PowerPoint Presentation</vt:lpstr>
      <vt:lpstr>PowerPoint Presentation</vt:lpstr>
      <vt:lpstr>Executive Summary</vt:lpstr>
      <vt:lpstr>PowerPoint Presentation</vt:lpstr>
      <vt:lpstr>PowerPoint Presentation</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Guilford, Larry</cp:lastModifiedBy>
  <cp:revision>2</cp:revision>
  <cp:lastPrinted>2020-01-13T18:18:48Z</cp:lastPrinted>
  <dcterms:created xsi:type="dcterms:W3CDTF">2014-12-15T21:46:52Z</dcterms:created>
  <dcterms:modified xsi:type="dcterms:W3CDTF">2024-01-31T21:12:02Z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Order">
    <vt:r8>4700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